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92"/>
  </p:notesMasterIdLst>
  <p:sldIdLst>
    <p:sldId id="382" r:id="rId2"/>
    <p:sldId id="280" r:id="rId3"/>
    <p:sldId id="331" r:id="rId4"/>
    <p:sldId id="257" r:id="rId5"/>
    <p:sldId id="258" r:id="rId6"/>
    <p:sldId id="261" r:id="rId7"/>
    <p:sldId id="263" r:id="rId8"/>
    <p:sldId id="278" r:id="rId9"/>
    <p:sldId id="383" r:id="rId10"/>
    <p:sldId id="289" r:id="rId11"/>
    <p:sldId id="277" r:id="rId12"/>
    <p:sldId id="307" r:id="rId13"/>
    <p:sldId id="265" r:id="rId14"/>
    <p:sldId id="270" r:id="rId15"/>
    <p:sldId id="271" r:id="rId16"/>
    <p:sldId id="274" r:id="rId17"/>
    <p:sldId id="384" r:id="rId18"/>
    <p:sldId id="273" r:id="rId19"/>
    <p:sldId id="276" r:id="rId20"/>
    <p:sldId id="283" r:id="rId21"/>
    <p:sldId id="296" r:id="rId22"/>
    <p:sldId id="305" r:id="rId23"/>
    <p:sldId id="428" r:id="rId24"/>
    <p:sldId id="446" r:id="rId25"/>
    <p:sldId id="369" r:id="rId26"/>
    <p:sldId id="447" r:id="rId27"/>
    <p:sldId id="427" r:id="rId28"/>
    <p:sldId id="450" r:id="rId29"/>
    <p:sldId id="284" r:id="rId30"/>
    <p:sldId id="313" r:id="rId31"/>
    <p:sldId id="285" r:id="rId32"/>
    <p:sldId id="295" r:id="rId33"/>
    <p:sldId id="433" r:id="rId34"/>
    <p:sldId id="288" r:id="rId35"/>
    <p:sldId id="330" r:id="rId36"/>
    <p:sldId id="448" r:id="rId37"/>
    <p:sldId id="432" r:id="rId38"/>
    <p:sldId id="449" r:id="rId39"/>
    <p:sldId id="377" r:id="rId40"/>
    <p:sldId id="453" r:id="rId41"/>
    <p:sldId id="452" r:id="rId42"/>
    <p:sldId id="430" r:id="rId43"/>
    <p:sldId id="434" r:id="rId44"/>
    <p:sldId id="431" r:id="rId45"/>
    <p:sldId id="451" r:id="rId46"/>
    <p:sldId id="458" r:id="rId47"/>
    <p:sldId id="454" r:id="rId48"/>
    <p:sldId id="459" r:id="rId49"/>
    <p:sldId id="455" r:id="rId50"/>
    <p:sldId id="460" r:id="rId51"/>
    <p:sldId id="456" r:id="rId52"/>
    <p:sldId id="461" r:id="rId53"/>
    <p:sldId id="457" r:id="rId54"/>
    <p:sldId id="462" r:id="rId55"/>
    <p:sldId id="463" r:id="rId56"/>
    <p:sldId id="435" r:id="rId57"/>
    <p:sldId id="444" r:id="rId58"/>
    <p:sldId id="464" r:id="rId59"/>
    <p:sldId id="467" r:id="rId60"/>
    <p:sldId id="465" r:id="rId61"/>
    <p:sldId id="468" r:id="rId62"/>
    <p:sldId id="466" r:id="rId63"/>
    <p:sldId id="470" r:id="rId64"/>
    <p:sldId id="469" r:id="rId65"/>
    <p:sldId id="471" r:id="rId66"/>
    <p:sldId id="472" r:id="rId67"/>
    <p:sldId id="474" r:id="rId68"/>
    <p:sldId id="475" r:id="rId69"/>
    <p:sldId id="438" r:id="rId70"/>
    <p:sldId id="473" r:id="rId71"/>
    <p:sldId id="476" r:id="rId72"/>
    <p:sldId id="439" r:id="rId73"/>
    <p:sldId id="436" r:id="rId74"/>
    <p:sldId id="477" r:id="rId75"/>
    <p:sldId id="478" r:id="rId76"/>
    <p:sldId id="483" r:id="rId77"/>
    <p:sldId id="479" r:id="rId78"/>
    <p:sldId id="437" r:id="rId79"/>
    <p:sldId id="480" r:id="rId80"/>
    <p:sldId id="481" r:id="rId81"/>
    <p:sldId id="482" r:id="rId82"/>
    <p:sldId id="441" r:id="rId83"/>
    <p:sldId id="308" r:id="rId84"/>
    <p:sldId id="309" r:id="rId85"/>
    <p:sldId id="375" r:id="rId86"/>
    <p:sldId id="363" r:id="rId87"/>
    <p:sldId id="364" r:id="rId88"/>
    <p:sldId id="311" r:id="rId89"/>
    <p:sldId id="310" r:id="rId90"/>
    <p:sldId id="329" r:id="rId91"/>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94" d="100"/>
          <a:sy n="94" d="100"/>
        </p:scale>
        <p:origin x="96" y="2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2020/11/20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a:t>
            </a:fld>
            <a:endParaRPr kumimoji="1" lang="ja-JP" altLang="en-US"/>
          </a:p>
        </p:txBody>
      </p:sp>
    </p:spTree>
    <p:extLst>
      <p:ext uri="{BB962C8B-B14F-4D97-AF65-F5344CB8AC3E}">
        <p14:creationId xmlns:p14="http://schemas.microsoft.com/office/powerpoint/2010/main" val="2429044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2020/11/20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fintan.jp/?p=5950"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fintan.jp/"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07816B6-07F1-482C-9625-C0814F60140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98854" y="900000"/>
            <a:ext cx="11998411" cy="4796492"/>
          </a:xfrm>
          <a:prstGeom prst="rect">
            <a:avLst/>
          </a:prstGeom>
          <a:noFill/>
          <a:ln>
            <a:noFill/>
          </a:ln>
          <a:effectLst/>
        </p:spPr>
        <p:txBody>
          <a:bodyPr wrap="square" tIns="360000" bIns="360000" rtlCol="0" anchor="ctr">
            <a:noAutofit/>
          </a:bodyPr>
          <a:lstStyle/>
          <a:p>
            <a:pPr algn="ctr"/>
            <a:r>
              <a:rPr lang="en-US" altLang="ja-JP" sz="16000" b="1" spc="-600">
                <a:solidFill>
                  <a:srgbClr val="FF0066"/>
                </a:solidFill>
                <a:latin typeface="Meiryo UI" panose="020B0604030504040204" pitchFamily="50" charset="-128"/>
                <a:ea typeface="Meiryo UI" panose="020B0604030504040204" pitchFamily="50" charset="-128"/>
              </a:rPr>
              <a:t>Mobile</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676903" y="4363521"/>
            <a:ext cx="11517551" cy="1030347"/>
          </a:xfrm>
          <a:prstGeom prst="rect">
            <a:avLst/>
          </a:prstGeom>
          <a:noFill/>
        </p:spPr>
        <p:txBody>
          <a:bodyPr wrap="square" rtlCol="0">
            <a:spAutoFit/>
          </a:bodyPr>
          <a:lstStyle/>
          <a:p>
            <a:pPr>
              <a:lnSpc>
                <a:spcPts val="2400"/>
              </a:lnSpc>
            </a:pPr>
            <a:r>
              <a:rPr kumimoji="1" lang="en-US" altLang="ja-JP" sz="3600">
                <a:latin typeface="Meiryo UI" panose="020B0604030504040204" pitchFamily="50" charset="-128"/>
                <a:ea typeface="Meiryo UI" panose="020B0604030504040204" pitchFamily="50" charset="-128"/>
              </a:rPr>
              <a:t>React</a:t>
            </a:r>
            <a:r>
              <a:rPr kumimoji="1" lang="ja-JP" altLang="en-US" sz="3600">
                <a:latin typeface="Meiryo UI" panose="020B0604030504040204" pitchFamily="50" charset="-128"/>
                <a:ea typeface="Meiryo UI" panose="020B0604030504040204" pitchFamily="50" charset="-128"/>
              </a:rPr>
              <a:t> </a:t>
            </a:r>
            <a:r>
              <a:rPr kumimoji="1" lang="en-US" altLang="ja-JP" sz="3600">
                <a:latin typeface="Meiryo UI" panose="020B0604030504040204" pitchFamily="50" charset="-128"/>
                <a:ea typeface="Meiryo UI" panose="020B0604030504040204" pitchFamily="50" charset="-128"/>
              </a:rPr>
              <a:t>Native</a:t>
            </a:r>
          </a:p>
          <a:p>
            <a:pPr>
              <a:lnSpc>
                <a:spcPts val="2400"/>
              </a:lnSpc>
            </a:pPr>
            <a:r>
              <a:rPr kumimoji="1" lang="ja-JP" altLang="en-US" sz="3600">
                <a:latin typeface="Meiryo UI" panose="020B0604030504040204" pitchFamily="50" charset="-128"/>
                <a:ea typeface="Meiryo UI" panose="020B0604030504040204" pitchFamily="50" charset="-128"/>
              </a:rPr>
              <a:t>　　　　　　　　　　＜　　</a:t>
            </a:r>
            <a:r>
              <a:rPr kumimoji="1" lang="ja-JP" altLang="en-US" sz="3600">
                <a:highlight>
                  <a:srgbClr val="FFFF00"/>
                </a:highlight>
                <a:latin typeface="Meiryo UI" panose="020B0604030504040204" pitchFamily="50" charset="-128"/>
                <a:ea typeface="Meiryo UI" panose="020B0604030504040204" pitchFamily="50" charset="-128"/>
              </a:rPr>
              <a:t>モバイルアプリの作り方　　⇒</a:t>
            </a:r>
            <a:r>
              <a:rPr kumimoji="1" lang="en-US" altLang="ja-JP" sz="3600">
                <a:highlight>
                  <a:srgbClr val="FFFF00"/>
                </a:highlight>
                <a:latin typeface="Meiryo UI" panose="020B0604030504040204" pitchFamily="50" charset="-128"/>
                <a:ea typeface="Meiryo UI" panose="020B0604030504040204" pitchFamily="50" charset="-128"/>
              </a:rPr>
              <a:t>	</a:t>
            </a:r>
            <a:r>
              <a:rPr kumimoji="1" lang="ja-JP" altLang="en-US" sz="3600">
                <a:highlight>
                  <a:srgbClr val="FFFF00"/>
                </a:highlight>
                <a:latin typeface="Meiryo UI" panose="020B0604030504040204" pitchFamily="50" charset="-128"/>
                <a:ea typeface="Meiryo UI" panose="020B0604030504040204" pitchFamily="50" charset="-128"/>
              </a:rPr>
              <a:t>　体験</a:t>
            </a:r>
            <a:endParaRPr kumimoji="1" lang="en-US" altLang="ja-JP" sz="36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や</a:t>
            </a: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モバイルアプリの開発に必要となる技術要素をできるだけ多く体験できるように構成しています。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by</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latin typeface="Meiryo UI" panose="020B0604030504040204" pitchFamily="50" charset="-128"/>
                <a:ea typeface="Meiryo UI" panose="020B0604030504040204" pitchFamily="50" charset="-128"/>
              </a:rPr>
              <a:t>で進行します。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a:latin typeface="Meiryo UI" panose="020B0604030504040204" pitchFamily="50" charset="-128"/>
                <a:ea typeface="Meiryo UI" panose="020B0604030504040204" pitchFamily="50" charset="-128"/>
              </a:rPr>
              <a:t>のでリアクションをお願いします。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質問は進行中いつでも大丈夫です。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180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モバイルアプリ入門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/mobile-handson.pdf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a:t>
            </a:r>
            <a:r>
              <a:rPr kumimoji="1" lang="ja-JP" altLang="en-US" sz="2000">
                <a:highlight>
                  <a:srgbClr val="FFFF00"/>
                </a:highlight>
                <a:latin typeface="Meiryo UI" panose="020B0604030504040204" pitchFamily="50" charset="-128"/>
                <a:ea typeface="Meiryo UI" panose="020B0604030504040204" pitchFamily="50" charset="-128"/>
              </a:rPr>
              <a:t>モバイルハンズオン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299430" y="341139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井上 拓門＠東京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grpSp>
        <p:nvGrpSpPr>
          <p:cNvPr id="2" name="グループ化 1">
            <a:extLst>
              <a:ext uri="{FF2B5EF4-FFF2-40B4-BE49-F238E27FC236}">
                <a16:creationId xmlns:a16="http://schemas.microsoft.com/office/drawing/2014/main" id="{D26541B3-FBD5-44F5-B465-434B85A3E770}"/>
              </a:ext>
            </a:extLst>
          </p:cNvPr>
          <p:cNvGrpSpPr/>
          <p:nvPr/>
        </p:nvGrpSpPr>
        <p:grpSpPr>
          <a:xfrm rot="19720393">
            <a:off x="4514149" y="1690922"/>
            <a:ext cx="3566129" cy="1497407"/>
            <a:chOff x="4987290" y="1975103"/>
            <a:chExt cx="3566129" cy="1497407"/>
          </a:xfrm>
        </p:grpSpPr>
        <p:pic>
          <p:nvPicPr>
            <p:cNvPr id="1032" name="Picture 8">
              <a:extLst>
                <a:ext uri="{FF2B5EF4-FFF2-40B4-BE49-F238E27FC236}">
                  <a16:creationId xmlns:a16="http://schemas.microsoft.com/office/drawing/2014/main" id="{FC020014-DCC2-4960-B396-7BF127EB5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31447">
              <a:off x="4987290"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28601F2-BE8E-45E3-9CC3-B375ED7E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1447">
              <a:off x="6208827"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6AC0AC7-C239-4561-80C0-47EBB0797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1447">
              <a:off x="7430364"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図 7">
            <a:extLst>
              <a:ext uri="{FF2B5EF4-FFF2-40B4-BE49-F238E27FC236}">
                <a16:creationId xmlns:a16="http://schemas.microsoft.com/office/drawing/2014/main" id="{AD9C2EF2-981C-4758-B060-9178859FE668}"/>
              </a:ext>
            </a:extLst>
          </p:cNvPr>
          <p:cNvPicPr>
            <a:picLocks noChangeAspect="1"/>
          </p:cNvPicPr>
          <p:nvPr/>
        </p:nvPicPr>
        <p:blipFill>
          <a:blip r:embed="rId5"/>
          <a:stretch>
            <a:fillRect/>
          </a:stretch>
        </p:blipFill>
        <p:spPr>
          <a:xfrm>
            <a:off x="6593479" y="3849725"/>
            <a:ext cx="3254900" cy="2445391"/>
          </a:xfrm>
          <a:prstGeom prst="rect">
            <a:avLst/>
          </a:prstGeom>
        </p:spPr>
      </p:pic>
      <p:pic>
        <p:nvPicPr>
          <p:cNvPr id="11" name="図 10">
            <a:extLst>
              <a:ext uri="{FF2B5EF4-FFF2-40B4-BE49-F238E27FC236}">
                <a16:creationId xmlns:a16="http://schemas.microsoft.com/office/drawing/2014/main" id="{1DC559C3-4C17-479D-9EA3-8706EE09EE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03936">
            <a:off x="8487668" y="1071337"/>
            <a:ext cx="3367772" cy="2244086"/>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chemeClr val="bg1">
                    <a:lumMod val="65000"/>
                  </a:schemeClr>
                </a:solidFill>
                <a:effectLst/>
                <a:latin typeface="Consolas" panose="020B0609020204030204" pitchFamily="49" charset="0"/>
              </a:rPr>
              <a:t>from 'react';</a:t>
            </a:r>
          </a:p>
          <a:p>
            <a:r>
              <a:rPr lang="en-US" altLang="ja-JP" sz="900" b="0">
                <a:solidFill>
                  <a:schemeClr val="bg1">
                    <a:lumMod val="65000"/>
                  </a:schemeClr>
                </a:solidFill>
                <a:effectLst/>
                <a:latin typeface="Consolas" panose="020B0609020204030204" pitchFamily="49" charset="0"/>
              </a:rPr>
              <a:t>import { StyleSheet } from 'react-native‘;</a:t>
            </a:r>
          </a:p>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navigation.navigate('main');</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a:p>
            <a:br>
              <a:rPr lang="en-US" altLang="ja-JP" sz="900" b="0">
                <a:solidFill>
                  <a:srgbClr val="1A1A1A"/>
                </a:solidFill>
                <a:effectLst/>
                <a:latin typeface="Consolas" panose="020B0609020204030204" pitchFamily="49" charset="0"/>
              </a:rPr>
            </a:br>
            <a:endParaRPr lang="en-US" altLang="ja-JP" sz="900" b="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chemeClr val="bg1">
                    <a:lumMod val="65000"/>
                  </a:schemeClr>
                </a:solidFill>
                <a:effectLst/>
                <a:latin typeface="Consolas" panose="020B0609020204030204" pitchFamily="49" charset="0"/>
              </a:rPr>
              <a:t>from 'react';</a:t>
            </a:r>
          </a:p>
          <a:p>
            <a:r>
              <a:rPr lang="en-US" altLang="ja-JP" sz="900" b="0">
                <a:solidFill>
                  <a:schemeClr val="bg1">
                    <a:lumMod val="65000"/>
                  </a:schemeClr>
                </a:solidFill>
                <a:effectLst/>
                <a:latin typeface="Consolas" panose="020B0609020204030204" pitchFamily="49" charset="0"/>
              </a:rPr>
              <a:t>import { StyleSheet } from 'react-native‘;</a:t>
            </a:r>
          </a:p>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navigation.navigate('main');</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onChangeText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a:p>
            <a:br>
              <a:rPr lang="en-US" altLang="ja-JP" sz="900" b="0">
                <a:solidFill>
                  <a:srgbClr val="1A1A1A"/>
                </a:solidFill>
                <a:effectLst/>
                <a:latin typeface="Consolas" panose="020B0609020204030204" pitchFamily="49" charset="0"/>
              </a:rPr>
            </a:br>
            <a:endParaRPr lang="en-US" altLang="ja-JP" sz="900" b="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chemeClr val="bg1">
                    <a:lumMod val="65000"/>
                  </a:schemeClr>
                </a:solidFill>
                <a:effectLst/>
                <a:latin typeface="Consolas" panose="020B0609020204030204" pitchFamily="49" charset="0"/>
              </a:rPr>
              <a:t>  const [userName, setUserName] = useState&lt;string&gt;('');</a:t>
            </a:r>
          </a:p>
          <a:p>
            <a:r>
              <a:rPr lang="en-US" altLang="ja-JP" sz="900" b="0">
                <a:solidFill>
                  <a:schemeClr val="bg1">
                    <a:lumMod val="65000"/>
                  </a:schemeClr>
                </a:solidFill>
                <a:effectLst/>
                <a:latin typeface="Consolas" panose="020B0609020204030204" pitchFamily="49" charset="0"/>
              </a:rPr>
              <a:t>  const [password, setPassword] = useState&lt;string&gt;('');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navigation.navigate('main');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Page: React.FC&lt;PropsWithChildren&lt;object&gt;&gt; = ({ children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&lt;&gt;</a:t>
            </a:r>
          </a:p>
          <a:p>
            <a:r>
              <a:rPr lang="en-US" altLang="ja-JP" sz="900" b="0">
                <a:solidFill>
                  <a:schemeClr val="bg1">
                    <a:lumMod val="65000"/>
                  </a:schemeClr>
                </a:solidFill>
                <a:effectLst/>
                <a:latin typeface="Consolas" panose="020B0609020204030204" pitchFamily="49" charset="0"/>
              </a:rPr>
              <a:t>      &lt;Header</a:t>
            </a:r>
          </a:p>
          <a:p>
            <a:r>
              <a:rPr lang="en-US" altLang="ja-JP" sz="900" b="0">
                <a:solidFill>
                  <a:schemeClr val="bg1">
                    <a:lumMod val="65000"/>
                  </a:schemeClr>
                </a:solidFill>
                <a:effectLst/>
                <a:latin typeface="Consolas" panose="020B0609020204030204" pitchFamily="49" charset="0"/>
              </a:rPr>
              <a:t>        leftComponent={{ text: 'PUT', style: { color: '#fff', fontWeight: '700' } }}</a:t>
            </a:r>
          </a:p>
          <a:p>
            <a:r>
              <a:rPr lang="en-US" altLang="ja-JP" sz="900" b="0">
                <a:solidFill>
                  <a:schemeClr val="bg1">
                    <a:lumMod val="65000"/>
                  </a:schemeClr>
                </a:solidFill>
                <a:effectLst/>
                <a:latin typeface="Consolas" panose="020B0609020204030204" pitchFamily="49" charset="0"/>
              </a:rPr>
              <a:t>        rightComponent={{ text: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style: { color: '#fff' } }}</a:t>
            </a:r>
          </a:p>
          <a:p>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&lt;ScrollView contentContainerStyle={styles.page}&gt;{children}&lt;/ScrollView&gt;</a:t>
            </a:r>
          </a:p>
          <a:p>
            <a:r>
              <a:rPr lang="en-US" altLang="ja-JP" sz="900" b="0">
                <a:solidFill>
                  <a:schemeClr val="bg1">
                    <a:lumMod val="65000"/>
                  </a:schemeClr>
                </a:solidFill>
                <a:effectLst/>
                <a:latin typeface="Consolas" panose="020B0609020204030204" pitchFamily="49" charset="0"/>
              </a:rPr>
              <a:t>    &lt;/&gt;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endParaRPr lang="en-US" altLang="ja-JP" sz="900">
              <a:solidFill>
                <a:schemeClr val="bg1">
                  <a:lumMod val="65000"/>
                </a:schemeClr>
              </a:solidFill>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chemeClr val="bg1">
                    <a:lumMod val="65000"/>
                  </a:schemeClr>
                </a:solidFill>
                <a:effectLst/>
                <a:latin typeface="Consolas" panose="020B0609020204030204" pitchFamily="49" charset="0"/>
              </a:rPr>
              <a:t>  const [userName, setUserName] = useState&lt;string&gt;('');</a:t>
            </a:r>
          </a:p>
          <a:p>
            <a:r>
              <a:rPr lang="en-US" altLang="ja-JP" sz="900" b="0">
                <a:solidFill>
                  <a:schemeClr val="bg1">
                    <a:lumMod val="65000"/>
                  </a:schemeClr>
                </a:solidFill>
                <a:effectLst/>
                <a:latin typeface="Consolas" panose="020B0609020204030204" pitchFamily="49" charset="0"/>
              </a:rPr>
              <a:t>  const [password, setPassword] = useState&lt;string&gt;('');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navigation.navigate('main');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Page: React.FC&lt;PropsWithChildren&lt;object&gt;&gt; = ({ children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&lt;&gt;</a:t>
            </a:r>
          </a:p>
          <a:p>
            <a:r>
              <a:rPr lang="en-US" altLang="ja-JP" sz="900" b="0">
                <a:solidFill>
                  <a:schemeClr val="bg1">
                    <a:lumMod val="65000"/>
                  </a:schemeClr>
                </a:solidFill>
                <a:effectLst/>
                <a:latin typeface="Consolas" panose="020B0609020204030204" pitchFamily="49" charset="0"/>
              </a:rPr>
              <a:t>      &lt;Header</a:t>
            </a:r>
          </a:p>
          <a:p>
            <a:r>
              <a:rPr lang="en-US" altLang="ja-JP" sz="900" b="0">
                <a:solidFill>
                  <a:schemeClr val="bg1">
                    <a:lumMod val="65000"/>
                  </a:schemeClr>
                </a:solidFill>
                <a:effectLst/>
                <a:latin typeface="Consolas" panose="020B0609020204030204" pitchFamily="49" charset="0"/>
              </a:rPr>
              <a:t>        leftComponent={{ text: 'PUT', style: { color: '#fff', fontWeight: '700' } }}</a:t>
            </a:r>
          </a:p>
          <a:p>
            <a:r>
              <a:rPr lang="en-US" altLang="ja-JP" sz="900" b="0">
                <a:solidFill>
                  <a:schemeClr val="bg1">
                    <a:lumMod val="65000"/>
                  </a:schemeClr>
                </a:solidFill>
                <a:effectLst/>
                <a:latin typeface="Consolas" panose="020B0609020204030204" pitchFamily="49" charset="0"/>
              </a:rPr>
              <a:t>        rightComponent={{ text: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style: { color: '#fff' } }}</a:t>
            </a:r>
          </a:p>
          <a:p>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&lt;ScrollView contentContainerStyle={styles.page}&gt;{children}&lt;/ScrollView&gt;</a:t>
            </a:r>
          </a:p>
          <a:p>
            <a:r>
              <a:rPr lang="en-US" altLang="ja-JP" sz="900" b="0">
                <a:solidFill>
                  <a:schemeClr val="bg1">
                    <a:lumMod val="65000"/>
                  </a:schemeClr>
                </a:solidFill>
                <a:effectLst/>
                <a:latin typeface="Consolas" panose="020B0609020204030204" pitchFamily="49" charset="0"/>
              </a:rPr>
              <a:t>    &lt;/&gt;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endParaRPr lang="en-US" altLang="ja-JP" sz="900">
              <a:solidFill>
                <a:schemeClr val="bg1">
                  <a:lumMod val="65000"/>
                </a:schemeClr>
              </a:solidFill>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155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React</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Native</a:t>
            </a:r>
            <a:r>
              <a:rPr lang="ja-JP" altLang="en-US" sz="4400" b="1">
                <a:solidFill>
                  <a:schemeClr val="bg1"/>
                </a:solidFill>
                <a:latin typeface="Meiryo UI" panose="020B0604030504040204" pitchFamily="50" charset="-128"/>
                <a:ea typeface="Meiryo UI" panose="020B0604030504040204" pitchFamily="50" charset="-128"/>
              </a:rPr>
              <a:t>を使った</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モバイルアプリの作り方を学ぶハンズオン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from 'react';</a:t>
            </a:r>
          </a:p>
          <a:p>
            <a:r>
              <a:rPr lang="en-US" altLang="ja-JP" sz="900" b="0">
                <a:solidFill>
                  <a:schemeClr val="bg1">
                    <a:lumMod val="65000"/>
                  </a:schemeClr>
                </a:solidFill>
                <a:effectLst/>
                <a:latin typeface="Consolas" panose="020B0609020204030204" pitchFamily="49" charset="0"/>
              </a:rPr>
              <a:t>import { StyleSheet, View } from 'react-native';</a:t>
            </a:r>
          </a:p>
          <a:p>
            <a:r>
              <a:rPr lang="en-US" altLang="ja-JP" sz="900" b="0">
                <a:solidFill>
                  <a:schemeClr val="bg1">
                    <a:lumMod val="65000"/>
                  </a:schemeClr>
                </a:solidFill>
                <a:effectLst/>
                <a:latin typeface="Consolas" panose="020B0609020204030204" pitchFamily="49" charset="0"/>
              </a:rPr>
              <a:t>import { Card, Text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&lt;Text style={styles.point}&gt;</a:t>
            </a:r>
          </a:p>
          <a:p>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&lt;Text style={styles.unit}&gt;pt&lt;/Text&gt;</a:t>
            </a:r>
          </a:p>
          <a:p>
            <a:r>
              <a:rPr lang="en-US" altLang="ja-JP" sz="900" b="0">
                <a:solidFill>
                  <a:schemeClr val="bg1">
                    <a:lumMod val="65000"/>
                  </a:schemeClr>
                </a:solidFill>
                <a:effectLst/>
                <a:latin typeface="Consolas" panose="020B0609020204030204" pitchFamily="49" charset="0"/>
              </a:rPr>
              <a:t>      &lt;/Text&gt;</a:t>
            </a:r>
          </a:p>
          <a:p>
            <a:r>
              <a:rPr lang="en-US" altLang="ja-JP" sz="900" b="0">
                <a:solidFill>
                  <a:schemeClr val="bg1">
                    <a:lumMod val="65000"/>
                  </a:schemeClr>
                </a:solidFill>
                <a:effectLst/>
                <a:latin typeface="Consolas" panose="020B0609020204030204" pitchFamily="49" charset="0"/>
              </a:rPr>
              <a:t>      &lt;View style={styles.trashList}&gt;</a:t>
            </a:r>
          </a:p>
          <a:p>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map</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index</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key</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index</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containerStyle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Card.Title</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date</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Card.Title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Card.Divider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Card.Image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from 'react';</a:t>
            </a:r>
          </a:p>
          <a:p>
            <a:r>
              <a:rPr lang="en-US" altLang="ja-JP" sz="900" b="0">
                <a:solidFill>
                  <a:schemeClr val="bg1">
                    <a:lumMod val="65000"/>
                  </a:schemeClr>
                </a:solidFill>
                <a:effectLst/>
                <a:latin typeface="Consolas" panose="020B0609020204030204" pitchFamily="49" charset="0"/>
              </a:rPr>
              <a:t>import { StyleSheet, View } from 'react-native';</a:t>
            </a:r>
          </a:p>
          <a:p>
            <a:r>
              <a:rPr lang="en-US" altLang="ja-JP" sz="900" b="0">
                <a:solidFill>
                  <a:schemeClr val="bg1">
                    <a:lumMod val="65000"/>
                  </a:schemeClr>
                </a:solidFill>
                <a:effectLst/>
                <a:latin typeface="Consolas" panose="020B0609020204030204" pitchFamily="49" charset="0"/>
              </a:rPr>
              <a:t>import { Card, Text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&lt;Text style={styles.point}&gt;</a:t>
            </a:r>
          </a:p>
          <a:p>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&lt;Text style={styles.unit}&gt;pt&lt;/Text&gt;</a:t>
            </a:r>
          </a:p>
          <a:p>
            <a:r>
              <a:rPr lang="en-US" altLang="ja-JP" sz="900" b="0">
                <a:solidFill>
                  <a:schemeClr val="bg1">
                    <a:lumMod val="65000"/>
                  </a:schemeClr>
                </a:solidFill>
                <a:effectLst/>
                <a:latin typeface="Consolas" panose="020B0609020204030204" pitchFamily="49" charset="0"/>
              </a:rPr>
              <a:t>      &lt;/Text&gt;</a:t>
            </a:r>
          </a:p>
          <a:p>
            <a:r>
              <a:rPr lang="en-US" altLang="ja-JP" sz="900" b="0">
                <a:solidFill>
                  <a:schemeClr val="bg1">
                    <a:lumMod val="65000"/>
                  </a:schemeClr>
                </a:solidFill>
                <a:effectLst/>
                <a:latin typeface="Consolas" panose="020B0609020204030204" pitchFamily="49" charset="0"/>
              </a:rPr>
              <a:t>      &lt;View style={styles.trashList}&gt;</a:t>
            </a:r>
          </a:p>
          <a:p>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map</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index</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key</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index</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containerStyle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Card.Title</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date</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Card.Title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Card.Divider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Card.Image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Card</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ゴミ拾いアプリ「</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拾ったゴミの写真を送るとポイントが付与されるアプリです。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3"/>
          <a:stretch>
            <a:fillRect/>
          </a:stretch>
        </p:blipFill>
        <p:spPr>
          <a:xfrm>
            <a:off x="7414297" y="663292"/>
            <a:ext cx="2585737" cy="5543615"/>
          </a:xfrm>
          <a:prstGeom prst="rect">
            <a:avLst/>
          </a:prstGeom>
        </p:spPr>
      </p:pic>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'expo-image-picker'</a:t>
            </a:r>
            <a:endParaRPr lang="en-US" altLang="ja-JP" sz="900" b="0">
              <a:solidFill>
                <a:srgbClr val="1A1A1A"/>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requestCameraRollPermissionsAsync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takePhoto</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launchCameraAsync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endParaRPr lang="en-US" altLang="ja-JP" sz="900">
              <a:solidFill>
                <a:srgbClr val="1A1A1A"/>
              </a:solidFill>
              <a:latin typeface="Consolas" panose="020B0609020204030204" pitchFamily="49" charset="0"/>
            </a:endParaRPr>
          </a:p>
          <a:p>
            <a:br>
              <a:rPr lang="en-US" altLang="ja-JP" sz="900" b="0">
                <a:solidFill>
                  <a:srgbClr val="1A1A1A"/>
                </a:solidFill>
                <a:effectLst/>
                <a:latin typeface="Consolas" panose="020B0609020204030204" pitchFamily="49" charset="0"/>
              </a:rPr>
            </a:br>
            <a:endParaRPr lang="en-US" altLang="ja-JP" sz="900" b="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109155" y="1218851"/>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'expo-image-picker'</a:t>
            </a:r>
            <a:endParaRPr lang="en-US" altLang="ja-JP" sz="900" b="0">
              <a:solidFill>
                <a:srgbClr val="1A1A1A"/>
              </a:solidFill>
              <a:effectLst/>
              <a:latin typeface="Consolas" panose="020B0609020204030204" pitchFamily="49" charset="0"/>
            </a:endParaRP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navigation = useNavigation();</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useEffect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requestCameraRollPermissionsAsync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'granted'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alert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'Sorry, we need camera roll permissions to make this work!'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takePhoto</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launchCameraAsync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endParaRPr lang="en-US" altLang="ja-JP" sz="900">
              <a:solidFill>
                <a:srgbClr val="1A1A1A"/>
              </a:solidFill>
              <a:latin typeface="Consolas" panose="020B0609020204030204" pitchFamily="49" charset="0"/>
            </a:endParaRPr>
          </a:p>
          <a:p>
            <a:br>
              <a:rPr lang="en-US" altLang="ja-JP" sz="900" b="0">
                <a:solidFill>
                  <a:srgbClr val="1A1A1A"/>
                </a:solidFill>
                <a:effectLst/>
                <a:latin typeface="Consolas" panose="020B0609020204030204" pitchFamily="49" charset="0"/>
              </a:rPr>
            </a:br>
            <a:endParaRPr lang="en-US" altLang="ja-JP" sz="900" b="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109155" y="1218851"/>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6481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Tree>
    <p:extLst>
      <p:ext uri="{BB962C8B-B14F-4D97-AF65-F5344CB8AC3E}">
        <p14:creationId xmlns:p14="http://schemas.microsoft.com/office/powerpoint/2010/main" val="1314092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でモバイルのノウハウを公開</a:t>
            </a:r>
            <a:r>
              <a:rPr kumimoji="1" lang="ja-JP" altLang="en-US" sz="2000" dirty="0">
                <a:latin typeface="Meiryo UI" panose="020B0604030504040204" pitchFamily="50" charset="-128"/>
                <a:ea typeface="Meiryo UI" panose="020B0604030504040204" pitchFamily="50" charset="-128"/>
              </a:rPr>
              <a:t>して</a:t>
            </a:r>
            <a:r>
              <a:rPr kumimoji="1" lang="ja-JP" altLang="en-US" sz="2000">
                <a:latin typeface="Meiryo UI" panose="020B0604030504040204" pitchFamily="50" charset="-128"/>
                <a:ea typeface="Meiryo UI" panose="020B0604030504040204" pitchFamily="50" charset="-128"/>
              </a:rPr>
              <a:t>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モバイルアプリケーションのセキュリティと認証</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https://fintan.jp/?p=5950</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ログイン画面はフルスクリーンです。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ログイン後の残り画面はタブナビゲーションで遷移します。</a:t>
            </a:r>
            <a:endParaRPr kumimoji="1" lang="en-US" altLang="ja-JP" sz="2000">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a:off x="2666447" y="4064303"/>
            <a:ext cx="1044149"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760677F-1098-4384-8269-1152EBEB9392}"/>
              </a:ext>
            </a:extLst>
          </p:cNvPr>
          <p:cNvSpPr txBox="1"/>
          <p:nvPr/>
        </p:nvSpPr>
        <p:spPr>
          <a:xfrm>
            <a:off x="1377392" y="5023056"/>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login</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CD9BA6BE-FC7A-4D3D-9F68-86AB38D4255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10" name="図 9">
            <a:extLst>
              <a:ext uri="{FF2B5EF4-FFF2-40B4-BE49-F238E27FC236}">
                <a16:creationId xmlns:a16="http://schemas.microsoft.com/office/drawing/2014/main" id="{B7F4AA7C-00E4-43B3-B949-512DE8363ABE}"/>
              </a:ext>
            </a:extLst>
          </p:cNvPr>
          <p:cNvPicPr>
            <a:picLocks noChangeAspect="1"/>
          </p:cNvPicPr>
          <p:nvPr/>
        </p:nvPicPr>
        <p:blipFill>
          <a:blip r:embed="rId3"/>
          <a:stretch>
            <a:fillRect/>
          </a:stretch>
        </p:blipFill>
        <p:spPr>
          <a:xfrm>
            <a:off x="1377392" y="3058433"/>
            <a:ext cx="887847" cy="1903474"/>
          </a:xfrm>
          <a:prstGeom prst="rect">
            <a:avLst/>
          </a:prstGeom>
        </p:spPr>
      </p:pic>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4"/>
          <a:stretch>
            <a:fillRect/>
          </a:stretch>
        </p:blipFill>
        <p:spPr>
          <a:xfrm>
            <a:off x="4148463" y="3063195"/>
            <a:ext cx="885626" cy="1898712"/>
          </a:xfrm>
          <a:prstGeom prst="rect">
            <a:avLst/>
          </a:prstGeom>
        </p:spPr>
      </p:pic>
      <p:pic>
        <p:nvPicPr>
          <p:cNvPr id="12" name="図 11">
            <a:extLst>
              <a:ext uri="{FF2B5EF4-FFF2-40B4-BE49-F238E27FC236}">
                <a16:creationId xmlns:a16="http://schemas.microsoft.com/office/drawing/2014/main" id="{4281D641-9EF4-4327-9DBD-FA871366F3A4}"/>
              </a:ext>
            </a:extLst>
          </p:cNvPr>
          <p:cNvPicPr>
            <a:picLocks noChangeAspect="1"/>
          </p:cNvPicPr>
          <p:nvPr/>
        </p:nvPicPr>
        <p:blipFill>
          <a:blip r:embed="rId5"/>
          <a:stretch>
            <a:fillRect/>
          </a:stretch>
        </p:blipFill>
        <p:spPr>
          <a:xfrm>
            <a:off x="10201406" y="1158532"/>
            <a:ext cx="887847" cy="1903474"/>
          </a:xfrm>
          <a:prstGeom prst="rect">
            <a:avLst/>
          </a:prstGeom>
        </p:spPr>
      </p:pic>
      <p:pic>
        <p:nvPicPr>
          <p:cNvPr id="15" name="図 14">
            <a:extLst>
              <a:ext uri="{FF2B5EF4-FFF2-40B4-BE49-F238E27FC236}">
                <a16:creationId xmlns:a16="http://schemas.microsoft.com/office/drawing/2014/main" id="{FC7732BD-3757-43FD-9B0A-2DF7101F906A}"/>
              </a:ext>
            </a:extLst>
          </p:cNvPr>
          <p:cNvPicPr>
            <a:picLocks noChangeAspect="1"/>
          </p:cNvPicPr>
          <p:nvPr/>
        </p:nvPicPr>
        <p:blipFill>
          <a:blip r:embed="rId6"/>
          <a:stretch>
            <a:fillRect/>
          </a:stretch>
        </p:blipFill>
        <p:spPr>
          <a:xfrm>
            <a:off x="7675139" y="1158532"/>
            <a:ext cx="887847" cy="1903474"/>
          </a:xfrm>
          <a:prstGeom prst="rect">
            <a:avLst/>
          </a:prstGeom>
        </p:spPr>
      </p:pic>
      <p:pic>
        <p:nvPicPr>
          <p:cNvPr id="17" name="図 16">
            <a:extLst>
              <a:ext uri="{FF2B5EF4-FFF2-40B4-BE49-F238E27FC236}">
                <a16:creationId xmlns:a16="http://schemas.microsoft.com/office/drawing/2014/main" id="{563F9BFF-9AC5-4122-A918-83C7E0DCEFCB}"/>
              </a:ext>
            </a:extLst>
          </p:cNvPr>
          <p:cNvPicPr>
            <a:picLocks noChangeAspect="1"/>
          </p:cNvPicPr>
          <p:nvPr/>
        </p:nvPicPr>
        <p:blipFill>
          <a:blip r:embed="rId7"/>
          <a:stretch>
            <a:fillRect/>
          </a:stretch>
        </p:blipFill>
        <p:spPr>
          <a:xfrm>
            <a:off x="7681647" y="4286777"/>
            <a:ext cx="887847" cy="1903474"/>
          </a:xfrm>
          <a:prstGeom prst="rect">
            <a:avLst/>
          </a:prstGeom>
        </p:spPr>
      </p:pic>
      <p:sp>
        <p:nvSpPr>
          <p:cNvPr id="18" name="テキスト ボックス 17">
            <a:extLst>
              <a:ext uri="{FF2B5EF4-FFF2-40B4-BE49-F238E27FC236}">
                <a16:creationId xmlns:a16="http://schemas.microsoft.com/office/drawing/2014/main" id="{159DCCBF-9196-4BEF-82BA-2B956F4FCFDB}"/>
              </a:ext>
            </a:extLst>
          </p:cNvPr>
          <p:cNvSpPr txBox="1"/>
          <p:nvPr/>
        </p:nvSpPr>
        <p:spPr>
          <a:xfrm>
            <a:off x="4145595" y="5023055"/>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home</a:t>
            </a:r>
          </a:p>
        </p:txBody>
      </p:sp>
      <p:sp>
        <p:nvSpPr>
          <p:cNvPr id="22" name="テキスト ボックス 21">
            <a:extLst>
              <a:ext uri="{FF2B5EF4-FFF2-40B4-BE49-F238E27FC236}">
                <a16:creationId xmlns:a16="http://schemas.microsoft.com/office/drawing/2014/main" id="{B6651C9E-9185-4BDB-9028-D6713DADB03C}"/>
              </a:ext>
            </a:extLst>
          </p:cNvPr>
          <p:cNvSpPr txBox="1"/>
          <p:nvPr/>
        </p:nvSpPr>
        <p:spPr>
          <a:xfrm>
            <a:off x="7675139" y="3123153"/>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pick</a:t>
            </a:r>
          </a:p>
        </p:txBody>
      </p:sp>
      <p:sp>
        <p:nvSpPr>
          <p:cNvPr id="26" name="テキスト ボックス 25">
            <a:extLst>
              <a:ext uri="{FF2B5EF4-FFF2-40B4-BE49-F238E27FC236}">
                <a16:creationId xmlns:a16="http://schemas.microsoft.com/office/drawing/2014/main" id="{D3A5B8FA-8F96-4AE8-8AB0-89BFEA237B64}"/>
              </a:ext>
            </a:extLst>
          </p:cNvPr>
          <p:cNvSpPr txBox="1"/>
          <p:nvPr/>
        </p:nvSpPr>
        <p:spPr>
          <a:xfrm>
            <a:off x="7681647" y="6251400"/>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logout</a:t>
            </a:r>
          </a:p>
        </p:txBody>
      </p:sp>
      <p:sp>
        <p:nvSpPr>
          <p:cNvPr id="28" name="テキスト ボックス 27">
            <a:extLst>
              <a:ext uri="{FF2B5EF4-FFF2-40B4-BE49-F238E27FC236}">
                <a16:creationId xmlns:a16="http://schemas.microsoft.com/office/drawing/2014/main" id="{708EED98-4866-4936-8F21-FD642C9949B4}"/>
              </a:ext>
            </a:extLst>
          </p:cNvPr>
          <p:cNvSpPr txBox="1"/>
          <p:nvPr/>
        </p:nvSpPr>
        <p:spPr>
          <a:xfrm>
            <a:off x="10201406" y="3123155"/>
            <a:ext cx="887849" cy="271549"/>
          </a:xfrm>
          <a:prstGeom prst="rect">
            <a:avLst/>
          </a:prstGeom>
          <a:noFill/>
        </p:spPr>
        <p:txBody>
          <a:bodyPr wrap="square" lIns="0" tIns="0" rIns="0" bIns="0" rtlCol="0" anchor="t" anchorCtr="0">
            <a:spAutoFit/>
          </a:bodyPr>
          <a:lstStyle/>
          <a:p>
            <a:pPr algn="ctr">
              <a:lnSpc>
                <a:spcPts val="24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カメラ</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5D844A1D-5939-421D-AC76-6ADCA8AA00BB}"/>
              </a:ext>
            </a:extLst>
          </p:cNvPr>
          <p:cNvCxnSpPr>
            <a:cxnSpLocks/>
          </p:cNvCxnSpPr>
          <p:nvPr/>
        </p:nvCxnSpPr>
        <p:spPr>
          <a:xfrm flipV="1">
            <a:off x="5350213" y="2485498"/>
            <a:ext cx="1979996" cy="1381967"/>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47A7621-A62C-4555-85A6-BE9BB54075C2}"/>
              </a:ext>
            </a:extLst>
          </p:cNvPr>
          <p:cNvCxnSpPr>
            <a:cxnSpLocks/>
          </p:cNvCxnSpPr>
          <p:nvPr/>
        </p:nvCxnSpPr>
        <p:spPr>
          <a:xfrm>
            <a:off x="5350213" y="4372502"/>
            <a:ext cx="2024977" cy="589405"/>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42BAFF9-92FB-4839-878F-77CC3F175137}"/>
              </a:ext>
            </a:extLst>
          </p:cNvPr>
          <p:cNvCxnSpPr>
            <a:cxnSpLocks/>
          </p:cNvCxnSpPr>
          <p:nvPr/>
        </p:nvCxnSpPr>
        <p:spPr>
          <a:xfrm flipV="1">
            <a:off x="8907916" y="2102685"/>
            <a:ext cx="948559" cy="7584"/>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3E10206-C1E2-4AEF-BB2F-32249B06C1E1}"/>
              </a:ext>
            </a:extLst>
          </p:cNvPr>
          <p:cNvCxnSpPr>
            <a:cxnSpLocks/>
          </p:cNvCxnSpPr>
          <p:nvPr/>
        </p:nvCxnSpPr>
        <p:spPr>
          <a:xfrm rot="10800000">
            <a:off x="1799617" y="5466945"/>
            <a:ext cx="5575574" cy="634312"/>
          </a:xfrm>
          <a:prstGeom prst="bentConnector3">
            <a:avLst>
              <a:gd name="adj1" fmla="val 100073"/>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3CE6EDA-9E7A-41E2-AFD5-5CE22470DC1D}"/>
              </a:ext>
            </a:extLst>
          </p:cNvPr>
          <p:cNvCxnSpPr>
            <a:cxnSpLocks/>
          </p:cNvCxnSpPr>
          <p:nvPr/>
        </p:nvCxnSpPr>
        <p:spPr>
          <a:xfrm>
            <a:off x="8064230" y="3592703"/>
            <a:ext cx="0" cy="50906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95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9F0478-EE0D-48A8-B3C4-C03EEDFB0F2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34386059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12234</Words>
  <Application>Microsoft Office PowerPoint</Application>
  <PresentationFormat>ワイド画面</PresentationFormat>
  <Paragraphs>1671</Paragraphs>
  <Slides>90</Slides>
  <Notes>61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90</vt:i4>
      </vt:variant>
    </vt:vector>
  </HeadingPairs>
  <TitlesOfParts>
    <vt:vector size="97"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2020-11-20T09:45:40Z</dcterms:created>
  <dcterms:modified xsi:type="dcterms:W3CDTF">2020-11-20T09:51:24Z</dcterms:modified>
</cp:coreProperties>
</file>